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47" r:id="rId2"/>
    <p:sldMasterId id="2147483858" r:id="rId3"/>
    <p:sldMasterId id="2147483878" r:id="rId4"/>
    <p:sldMasterId id="2147483675" r:id="rId5"/>
    <p:sldMasterId id="2147483936" r:id="rId6"/>
    <p:sldMasterId id="2147483955" r:id="rId7"/>
    <p:sldMasterId id="2147483972" r:id="rId8"/>
  </p:sldMasterIdLst>
  <p:notesMasterIdLst>
    <p:notesMasterId r:id="rId50"/>
  </p:notesMasterIdLst>
  <p:handoutMasterIdLst>
    <p:handoutMasterId r:id="rId51"/>
  </p:handoutMasterIdLst>
  <p:sldIdLst>
    <p:sldId id="620" r:id="rId9"/>
    <p:sldId id="647" r:id="rId10"/>
    <p:sldId id="648" r:id="rId11"/>
    <p:sldId id="637" r:id="rId12"/>
    <p:sldId id="476" r:id="rId13"/>
    <p:sldId id="544" r:id="rId14"/>
    <p:sldId id="577" r:id="rId15"/>
    <p:sldId id="626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660" r:id="rId28"/>
    <p:sldId id="630" r:id="rId29"/>
    <p:sldId id="645" r:id="rId30"/>
    <p:sldId id="624" r:id="rId31"/>
    <p:sldId id="631" r:id="rId32"/>
    <p:sldId id="602" r:id="rId33"/>
    <p:sldId id="644" r:id="rId34"/>
    <p:sldId id="466" r:id="rId35"/>
    <p:sldId id="590" r:id="rId36"/>
    <p:sldId id="580" r:id="rId37"/>
    <p:sldId id="581" r:id="rId38"/>
    <p:sldId id="642" r:id="rId39"/>
    <p:sldId id="540" r:id="rId40"/>
    <p:sldId id="597" r:id="rId41"/>
    <p:sldId id="543" r:id="rId42"/>
    <p:sldId id="639" r:id="rId43"/>
    <p:sldId id="643" r:id="rId44"/>
    <p:sldId id="582" r:id="rId45"/>
    <p:sldId id="603" r:id="rId46"/>
    <p:sldId id="623" r:id="rId47"/>
    <p:sldId id="661" r:id="rId48"/>
    <p:sldId id="621" r:id="rId4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Elder" initials="" lastIdx="18" clrIdx="0"/>
  <p:cmAuthor id="1" name="Joe" initials="J" lastIdx="3" clrIdx="1"/>
  <p:cmAuthor id="2" name="Akil Bello" initials="AB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DF"/>
    <a:srgbClr val="FF008C"/>
    <a:srgbClr val="FFFF53"/>
    <a:srgbClr val="EC008C"/>
    <a:srgbClr val="92D400"/>
    <a:srgbClr val="0099BF"/>
    <a:srgbClr val="9C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81129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422" y="60"/>
      </p:cViewPr>
      <p:guideLst>
        <p:guide orient="horz" pos="2160"/>
        <p:guide pos="2820"/>
      </p:guideLst>
    </p:cSldViewPr>
  </p:slideViewPr>
  <p:outlineViewPr>
    <p:cViewPr>
      <p:scale>
        <a:sx n="33" d="100"/>
        <a:sy n="33" d="100"/>
      </p:scale>
      <p:origin x="0" y="-165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7" d="100"/>
        <a:sy n="47" d="100"/>
      </p:scale>
      <p:origin x="0" y="-4140"/>
    </p:cViewPr>
  </p:sorterViewPr>
  <p:notesViewPr>
    <p:cSldViewPr snapToGrid="0" snapToObjects="1">
      <p:cViewPr varScale="1">
        <p:scale>
          <a:sx n="55" d="100"/>
          <a:sy n="55" d="100"/>
        </p:scale>
        <p:origin x="2796" y="78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17A39656-D4CA-49A3-8118-A344F01ABA2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57394F08-BD5C-458E-8FAF-77999C25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0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315E5A73-6C45-4E7A-AC34-228065256FA0}" type="datetimeFigureOut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3E151A7D-0E86-4E00-A17B-765E38DD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0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3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3A5F-AE55-4F44-B575-7FE3B4C6901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 lIns="96650" tIns="48323" rIns="96650" bIns="48323"/>
          <a:lstStyle/>
          <a:p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6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2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6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5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6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9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43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1100" dirty="0">
              <a:latin typeface="Times New Roman" pitchFamily="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EAD8-7573-C24F-B866-2FBF8E7325F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4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3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19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1887" indent="-241617"/>
            <a:endParaRPr lang="en-US" dirty="0" smtClean="0">
              <a:latin typeface="Arial" pitchFamily="34" charset="0"/>
              <a:sym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1887" indent="-241617"/>
            <a:endParaRPr lang="en-US" dirty="0" smtClean="0">
              <a:latin typeface="Arial" pitchFamily="34" charset="0"/>
              <a:sym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7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Official ACT question from 2014 practice guide</a:t>
            </a:r>
            <a:r>
              <a:rPr lang="en-US" baseline="0" dirty="0" smtClean="0"/>
              <a:t> actstudent.com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3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2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1752" indent="-261752"/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030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8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From preparing for the ACT 2014 page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1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5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2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rules covered by the 3</a:t>
            </a:r>
            <a:r>
              <a:rPr lang="en-US" baseline="0" dirty="0" smtClean="0"/>
              <a:t> tests overlap greatly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3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83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100" dirty="0"/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877514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1752" indent="-261752"/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030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2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98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11254-8A23-488F-B3FD-E54789F057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6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1752" indent="-261752"/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026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1A7D-0E86-4E00-A17B-765E38DDD6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1887" indent="-241617"/>
            <a:endParaRPr lang="en-US" dirty="0" smtClean="0">
              <a:latin typeface="Arial" pitchFamily="34" charset="0"/>
              <a:sym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5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1752" indent="-261752"/>
            <a:r>
              <a:rPr lang="en-US" dirty="0" smtClean="0">
                <a:latin typeface="Arial" pitchFamily="34" charset="0"/>
                <a:ea typeface="MS PGothic" pitchFamily="34" charset="-128"/>
              </a:rPr>
              <a:t>Seconds per question</a:t>
            </a:r>
          </a:p>
        </p:txBody>
      </p:sp>
    </p:spTree>
    <p:extLst>
      <p:ext uri="{BB962C8B-B14F-4D97-AF65-F5344CB8AC3E}">
        <p14:creationId xmlns:p14="http://schemas.microsoft.com/office/powerpoint/2010/main" val="24514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3A5F-AE55-4F44-B575-7FE3B4C6901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 lIns="96650" tIns="48323" rIns="96650" bIns="48323"/>
          <a:lstStyle/>
          <a:p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2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3A5F-AE55-4F44-B575-7FE3B4C6901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 lIns="96650" tIns="48323" rIns="96650" bIns="48323"/>
          <a:lstStyle/>
          <a:p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3A5F-AE55-4F44-B575-7FE3B4C6901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 lIns="96650" tIns="48323" rIns="96650" bIns="48323"/>
          <a:lstStyle/>
          <a:p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3A5F-AE55-4F44-B575-7FE3B4C6901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1175"/>
          </a:xfrm>
          <a:noFill/>
          <a:ln/>
        </p:spPr>
        <p:txBody>
          <a:bodyPr lIns="96650" tIns="48323" rIns="96650" bIns="48323"/>
          <a:lstStyle/>
          <a:p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5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68"/>
            <a:ext cx="7753610" cy="681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C383E1-798C-FE42-9E40-FA58190D8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SAT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9144000" cy="1114816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9550" y="234950"/>
            <a:ext cx="8526463" cy="731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16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ACT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3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ACT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4000" cy="1114816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9550" y="234950"/>
            <a:ext cx="8526463" cy="731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65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rSAT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7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rSAT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9144000" cy="1114816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9550" y="234950"/>
            <a:ext cx="8526463" cy="731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About TPR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rSAT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28674" y="6541563"/>
            <a:ext cx="1296634" cy="338554"/>
          </a:xfrm>
          <a:prstGeom prst="rect">
            <a:avLst/>
          </a:prstGeom>
          <a:solidFill>
            <a:srgbClr val="00A9D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39232" y="6538773"/>
            <a:ext cx="1296634" cy="338554"/>
          </a:xfrm>
          <a:prstGeom prst="rect">
            <a:avLst/>
          </a:prstGeom>
          <a:solidFill>
            <a:srgbClr val="FF00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0"/>
            <a:ext cx="9144000" cy="1114816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9550" y="234950"/>
            <a:ext cx="8526463" cy="731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39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" y="6491940"/>
            <a:ext cx="9144000" cy="366060"/>
          </a:xfrm>
          <a:prstGeom prst="rect">
            <a:avLst/>
          </a:prstGeom>
          <a:solidFill>
            <a:srgbClr val="009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683" y="6536470"/>
            <a:ext cx="2004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PrincetonReview.com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rSAT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28674" y="6541563"/>
            <a:ext cx="1296634" cy="338554"/>
          </a:xfrm>
          <a:prstGeom prst="rect">
            <a:avLst/>
          </a:prstGeom>
          <a:solidFill>
            <a:srgbClr val="00A9D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39232" y="6538773"/>
            <a:ext cx="1296634" cy="338554"/>
          </a:xfrm>
          <a:prstGeom prst="rect">
            <a:avLst/>
          </a:prstGeom>
          <a:solidFill>
            <a:srgbClr val="FF00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398290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59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4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40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About TPR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ment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5867400"/>
            <a:ext cx="9144000" cy="9906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5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6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3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67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980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734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gment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5867400"/>
            <a:ext cx="9144000" cy="9906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0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4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19CD-1E1D-4D94-9492-98F0291A4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7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74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6311-EDC1-4052-BCB0-4479BBC91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08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8FD3-3004-4567-B118-769455639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B90A-2C48-436A-AEDA-6B1774EFB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01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76A3-CA34-4F93-A02F-5DB978E30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04197" y="125996"/>
            <a:ext cx="4539803" cy="516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9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40D6-B349-4D21-A07F-6A66DE931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6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6D30-26EB-4E81-9443-2BF0C0E59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FE8C-3B8A-4D69-89D9-42E04184A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68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FF0-881D-4E97-AFCF-547C576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06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4001-E5BB-4F22-811B-B432FDD22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26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51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20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2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8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25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0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30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76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7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17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18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04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314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14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8095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6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6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52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7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11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3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5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82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91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78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8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4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5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72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3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314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14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514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39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7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1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8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gment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5867400"/>
            <a:ext cx="9144000" cy="9906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693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8800" y="6586540"/>
            <a:ext cx="2133600" cy="25717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C6D94C38-AA58-479C-9EB5-64E989A4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9144000" cy="11148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194" y="233268"/>
            <a:ext cx="7753610" cy="681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88125"/>
            <a:ext cx="9144000" cy="269875"/>
          </a:xfrm>
          <a:prstGeom prst="rect">
            <a:avLst/>
          </a:prstGeom>
          <a:solidFill>
            <a:srgbClr val="F9E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Picture 5" descr="b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626225"/>
            <a:ext cx="3670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64" r:id="rId3"/>
    <p:sldLayoutId id="2147483916" r:id="rId4"/>
    <p:sldLayoutId id="2147483929" r:id="rId5"/>
    <p:sldLayoutId id="2147483930" r:id="rId6"/>
    <p:sldLayoutId id="2147483934" r:id="rId7"/>
    <p:sldLayoutId id="2147483949" r:id="rId8"/>
    <p:sldLayoutId id="2147483952" r:id="rId9"/>
    <p:sldLayoutId id="21474839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588125"/>
            <a:ext cx="9144000" cy="269875"/>
          </a:xfrm>
          <a:prstGeom prst="rect">
            <a:avLst/>
          </a:prstGeom>
          <a:solidFill>
            <a:srgbClr val="F9E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8" name="Picture 5" descr="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626225"/>
            <a:ext cx="3670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4" r:id="rId2"/>
    <p:sldLayoutId id="2147483901" r:id="rId3"/>
    <p:sldLayoutId id="2147483850" r:id="rId4"/>
    <p:sldLayoutId id="2147483902" r:id="rId5"/>
    <p:sldLayoutId id="2147483849" r:id="rId6"/>
    <p:sldLayoutId id="2147483903" r:id="rId7"/>
    <p:sldLayoutId id="2147483853" r:id="rId8"/>
    <p:sldLayoutId id="2147483861" r:id="rId9"/>
    <p:sldLayoutId id="2147483931" r:id="rId10"/>
    <p:sldLayoutId id="21474839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Bold"/>
          <a:ea typeface="+mj-ea"/>
          <a:cs typeface="Arial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9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7" r:id="rId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A1548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5952" y="0"/>
            <a:ext cx="7968048" cy="6396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175950" cy="639694"/>
          </a:xfrm>
          <a:prstGeom prst="rect">
            <a:avLst/>
          </a:prstGeom>
          <a:solidFill>
            <a:srgbClr val="009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 descr="tprlogo NEW.eps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279" y="62722"/>
            <a:ext cx="970061" cy="501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0" r:id="rId2"/>
    <p:sldLayoutId id="2147483932" r:id="rId3"/>
    <p:sldLayoutId id="2147483871" r:id="rId4"/>
    <p:sldLayoutId id="2147483872" r:id="rId5"/>
    <p:sldLayoutId id="2147483873" r:id="rId6"/>
    <p:sldLayoutId id="2147483875" r:id="rId7"/>
    <p:sldLayoutId id="214748387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8125"/>
            <a:ext cx="9144000" cy="269875"/>
          </a:xfrm>
          <a:prstGeom prst="rect">
            <a:avLst/>
          </a:prstGeom>
          <a:solidFill>
            <a:srgbClr val="F9E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021"/>
              </a:solidFill>
            </a:endParaRPr>
          </a:p>
        </p:txBody>
      </p:sp>
      <p:pic>
        <p:nvPicPr>
          <p:cNvPr id="1028" name="Picture 5" descr="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626225"/>
            <a:ext cx="3670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6586538"/>
            <a:ext cx="2133600" cy="257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BAA4914-88CC-4A5B-BFF8-B36B9F6DC8D3}" type="slidenum">
              <a:rPr lang="en-US">
                <a:ea typeface="+mn-ea"/>
                <a:cs typeface="+mn-cs"/>
              </a:rPr>
              <a:pPr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27738" y="6586538"/>
            <a:ext cx="936625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Bold"/>
          <a:ea typeface="+mj-ea"/>
          <a:cs typeface="Arial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pitchFamily="34" charset="0"/>
          <a:cs typeface="Arial Bold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88614"/>
            <a:ext cx="9144000" cy="269386"/>
          </a:xfrm>
          <a:prstGeom prst="rect">
            <a:avLst/>
          </a:prstGeom>
          <a:solidFill>
            <a:srgbClr val="F9E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9DD1F"/>
              </a:solidFill>
            </a:endParaRPr>
          </a:p>
        </p:txBody>
      </p:sp>
      <p:pic>
        <p:nvPicPr>
          <p:cNvPr id="8" name="Picture 7" descr="b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8899" y="6626714"/>
            <a:ext cx="3670635" cy="2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8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ai"/>
          <a:ea typeface="+mj-ea"/>
          <a:cs typeface="Ara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77CF17-9ADF-B64E-A37E-0FBF3E210D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C383E1-798C-FE42-9E40-FA58190D8E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88614"/>
            <a:ext cx="9144000" cy="269386"/>
          </a:xfrm>
          <a:prstGeom prst="rect">
            <a:avLst/>
          </a:prstGeom>
          <a:solidFill>
            <a:srgbClr val="F9E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9DD1F"/>
              </a:solidFill>
            </a:endParaRPr>
          </a:p>
        </p:txBody>
      </p:sp>
      <p:pic>
        <p:nvPicPr>
          <p:cNvPr id="8" name="Picture 7" descr="b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8899" y="6626714"/>
            <a:ext cx="3670635" cy="2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ai"/>
          <a:ea typeface="+mj-ea"/>
          <a:cs typeface="Ara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4.pd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-1"/>
            <a:ext cx="9144000" cy="1463042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34582" y="5308306"/>
            <a:ext cx="9132277" cy="1549693"/>
          </a:xfrm>
          <a:prstGeom prst="rect">
            <a:avLst/>
          </a:prstGeom>
          <a:solidFill>
            <a:srgbClr val="FFFF00">
              <a:alpha val="5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/>
        </p:nvSpPr>
        <p:spPr bwMode="auto">
          <a:xfrm>
            <a:off x="196128" y="5881848"/>
            <a:ext cx="558953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Executive Director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Chris.Pian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@review.com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itle 21"/>
          <p:cNvSpPr>
            <a:spLocks noGrp="1"/>
          </p:cNvSpPr>
          <p:nvPr/>
        </p:nvSpPr>
        <p:spPr bwMode="auto">
          <a:xfrm>
            <a:off x="159289" y="5308306"/>
            <a:ext cx="4685222" cy="60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 Piane</a:t>
            </a:r>
            <a:endParaRPr lang="en-US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0" y="201080"/>
            <a:ext cx="9144000" cy="9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90771" bIns="38100">
            <a:noAutofit/>
          </a:bodyPr>
          <a:lstStyle/>
          <a:p>
            <a:pPr marL="14288" algn="ctr">
              <a:spcBef>
                <a:spcPts val="2100"/>
              </a:spcBef>
              <a:tabLst>
                <a:tab pos="914400" algn="l"/>
                <a:tab pos="965200" algn="l"/>
              </a:tabLs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The Redesigned SAT and the ACT: </a:t>
            </a:r>
          </a:p>
          <a:p>
            <a:pPr marL="14288" algn="ctr">
              <a:spcBef>
                <a:spcPts val="2100"/>
              </a:spcBef>
              <a:tabLst>
                <a:tab pos="914400" algn="l"/>
                <a:tab pos="965200" algn="l"/>
              </a:tabLs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What You Need to Know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0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9362" y="379680"/>
            <a:ext cx="1300163" cy="719113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73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 smtClean="0"/>
              <a:t>Relationship to SAT</a:t>
            </a:r>
            <a:endParaRPr lang="en-US" sz="5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347"/>
            <a:ext cx="8153400" cy="43200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Based on Redesigned SAT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Differences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Reading: 5 fewer questions, 5 fewer minutes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Writing and Language: Nothing!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Math: 10 fewer questions (4 fewer Additional Topics), 10 fewer minutes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No Essay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7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1826" y="379680"/>
            <a:ext cx="1657350" cy="719113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73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 smtClean="0"/>
              <a:t>National Merit Scholarship</a:t>
            </a:r>
            <a:endParaRPr lang="en-US" sz="5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347"/>
            <a:ext cx="8153400" cy="4320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PSAT is also the NMS Qualifying test (NMSQT)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Junior year test counts!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Top 3% of Juniors are chosen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NMS Selection Index is NOT the PSAT score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8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1826" y="379680"/>
            <a:ext cx="1657350" cy="719113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73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 smtClean="0"/>
              <a:t>National Merit Scholarship</a:t>
            </a:r>
            <a:endParaRPr lang="en-US" sz="5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347"/>
            <a:ext cx="8153400" cy="43200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Score calculation: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3 Test Scores (Reading, Writing and Language, Math) 8-38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Add 3 scores, multiply by 2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Range 48-228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Old NMSQT 60-240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Qualifying score varies by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2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1826" y="379680"/>
            <a:ext cx="1657350" cy="719113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73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 smtClean="0"/>
              <a:t>National Merit Scholarship</a:t>
            </a:r>
            <a:endParaRPr lang="en-US" sz="5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347"/>
            <a:ext cx="8153400" cy="4320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Eligibility requirements: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High School Student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Test in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year of grades 9-12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U.S. Citizen OR intending to become citizen at earliest possibility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1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8932"/>
            <a:ext cx="5146683" cy="176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442" y="2109832"/>
            <a:ext cx="5627684" cy="33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2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2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1" y="1193007"/>
            <a:ext cx="8779715" cy="41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2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6" y="2566475"/>
            <a:ext cx="9015194" cy="12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0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2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7" y="1114425"/>
            <a:ext cx="8103984" cy="54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4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3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3007"/>
            <a:ext cx="9102006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0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3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0590"/>
            <a:ext cx="9115637" cy="22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1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3999" cy="947511"/>
          </a:xfrm>
          <a:prstGeom prst="rect">
            <a:avLst/>
          </a:prstGeo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n-US" b="1" spc="300" dirty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	</a:t>
            </a:r>
            <a:r>
              <a:rPr lang="en-US" b="1" spc="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Why </a:t>
            </a:r>
            <a:r>
              <a:rPr lang="en-US" spc="300" dirty="0" smtClean="0">
                <a:latin typeface="Arial Bold" pitchFamily="34" charset="0"/>
                <a:cs typeface="Arial Bold" pitchFamily="34" charset="0"/>
              </a:rPr>
              <a:t>Did the SAT Change?</a:t>
            </a:r>
            <a:endParaRPr lang="en-US" sz="4800" b="1" spc="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8799" y="5337013"/>
            <a:ext cx="8428893" cy="1413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Font typeface="Lucida Grande"/>
              <a:buChar char="»"/>
              <a:defRPr/>
            </a:lvl2pPr>
            <a:lvl3pPr>
              <a:buFont typeface="Courier New"/>
              <a:buChar char="o"/>
              <a:defRPr/>
            </a:lvl3pPr>
            <a:lvl4pPr>
              <a:buFont typeface="Arial"/>
              <a:buChar char="›"/>
              <a:defRPr/>
            </a:lvl4pPr>
            <a:lvl5pPr>
              <a:buFont typeface="Arial"/>
              <a:buChar char="•"/>
              <a:defRPr/>
            </a:lvl5pPr>
          </a:lstStyle>
          <a:p>
            <a:pPr>
              <a:defRPr/>
            </a:pPr>
            <a:r>
              <a:rPr lang="en-US" sz="2800" dirty="0"/>
              <a:t>ACT is </a:t>
            </a:r>
            <a:r>
              <a:rPr lang="en-US" sz="2800" dirty="0" smtClean="0"/>
              <a:t>more </a:t>
            </a:r>
            <a:r>
              <a:rPr lang="en-US" sz="2800" dirty="0"/>
              <a:t>popular than SAT </a:t>
            </a:r>
            <a:r>
              <a:rPr lang="en-US" sz="2800" dirty="0" smtClean="0"/>
              <a:t>nationwide. </a:t>
            </a:r>
          </a:p>
          <a:p>
            <a:pPr>
              <a:defRPr/>
            </a:pPr>
            <a:r>
              <a:rPr lang="en-US" sz="2800" dirty="0" smtClean="0"/>
              <a:t>More states using ACT as high school exit exam   </a:t>
            </a:r>
            <a:endParaRPr lang="en-US" sz="2800" dirty="0"/>
          </a:p>
          <a:p>
            <a:pPr>
              <a:defRPr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03" y="1283515"/>
            <a:ext cx="6485286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786845" y="1448671"/>
            <a:ext cx="978408" cy="484632"/>
          </a:xfrm>
          <a:prstGeom prst="leftArrow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0" y="14473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is winning the test race!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9958" y="302418"/>
            <a:ext cx="2141029" cy="812007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210" y="381000"/>
            <a:ext cx="9640888" cy="533400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Score Report Page 4</a:t>
            </a:r>
            <a:endParaRPr lang="en-US" sz="5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2" y="1435895"/>
            <a:ext cx="8758266" cy="293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369" y="1222238"/>
            <a:ext cx="2755631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92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278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6160" y="1645062"/>
            <a:ext cx="8229600" cy="4525963"/>
          </a:xfrm>
        </p:spPr>
        <p:txBody>
          <a:bodyPr/>
          <a:lstStyle/>
          <a:p>
            <a:r>
              <a:rPr lang="en-US" sz="3600" dirty="0" smtClean="0"/>
              <a:t>Scores </a:t>
            </a:r>
            <a:r>
              <a:rPr lang="en-US" sz="3600" dirty="0"/>
              <a:t>for </a:t>
            </a:r>
            <a:r>
              <a:rPr lang="en-US" sz="3600" dirty="0" smtClean="0"/>
              <a:t>the first administration in March 2016 will </a:t>
            </a:r>
            <a:r>
              <a:rPr lang="en-US" sz="3600" dirty="0"/>
              <a:t>be held until AFTER the May 2016 </a:t>
            </a:r>
            <a:r>
              <a:rPr lang="en-US" sz="3600" dirty="0" smtClean="0"/>
              <a:t>administration</a:t>
            </a:r>
          </a:p>
          <a:p>
            <a:r>
              <a:rPr lang="en-US" sz="3600" dirty="0" smtClean="0"/>
              <a:t>Allows the College Board to better scale the scores (bigger data set)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846" y="5165574"/>
            <a:ext cx="795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SAT Score Release Delay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42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 Placeholder 10"/>
          <p:cNvSpPr>
            <a:spLocks noGrp="1"/>
          </p:cNvSpPr>
          <p:nvPr/>
        </p:nvSpPr>
        <p:spPr bwMode="auto">
          <a:xfrm>
            <a:off x="-16043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Title 21"/>
          <p:cNvSpPr>
            <a:spLocks noGrp="1"/>
          </p:cNvSpPr>
          <p:nvPr/>
        </p:nvSpPr>
        <p:spPr bwMode="auto">
          <a:xfrm>
            <a:off x="24062" y="5867400"/>
            <a:ext cx="9144000" cy="8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defTabSz="914400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Arial" pitchFamily="34" charset="0"/>
              </a:rPr>
              <a:t>Math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148" name="Picture 4" descr="https://scontent-iad.xx.fbcdn.net/hphotos-xta1/v/t1.0-9/10931511_10152545162996022_7208209085559662161_n.jpg?oh=9231321fe70260af4698481b27fcd58c&amp;oe=55C19F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4" y="338908"/>
            <a:ext cx="6343706" cy="51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7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new?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92134" y="1498702"/>
          <a:ext cx="7159663" cy="4628802"/>
        </p:xfrm>
        <a:graphic>
          <a:graphicData uri="http://schemas.openxmlformats.org/drawingml/2006/table">
            <a:tbl>
              <a:tblPr/>
              <a:tblGrid>
                <a:gridCol w="5190594"/>
                <a:gridCol w="1066569"/>
                <a:gridCol w="902500"/>
              </a:tblGrid>
              <a:tr h="5063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Content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rSAT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400"/>
                    </a:solidFill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Solve single variable equations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Use ratios and proportions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Solve single &amp; multistep problems involving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percents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, measurement/unit conversion</a:t>
                      </a:r>
                      <a:endParaRPr lang="en-US" sz="1800" b="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Analyze a scatterplot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Compare linear growth with exponential growth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1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Trigonometry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68"/>
            <a:ext cx="8948928" cy="681132"/>
          </a:xfrm>
        </p:spPr>
        <p:txBody>
          <a:bodyPr/>
          <a:lstStyle/>
          <a:p>
            <a:r>
              <a:rPr lang="en-US" dirty="0" smtClean="0"/>
              <a:t>Different, not necessarily harder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" y="1572768"/>
            <a:ext cx="8656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More Algebra II/Pre-</a:t>
            </a:r>
            <a:r>
              <a:rPr lang="en-US" sz="4000" dirty="0" err="1" smtClean="0"/>
              <a:t>Calc</a:t>
            </a:r>
            <a:r>
              <a:rPr lang="en-US" sz="4000" dirty="0" smtClean="0"/>
              <a:t> Content</a:t>
            </a:r>
            <a:endParaRPr lang="en-US" sz="4000" dirty="0"/>
          </a:p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Fewer tricks</a:t>
            </a:r>
            <a:endParaRPr lang="en-US" sz="4000" dirty="0"/>
          </a:p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A lot less basic geometry</a:t>
            </a:r>
            <a:endParaRPr lang="en-US" sz="4000" dirty="0"/>
          </a:p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More reading</a:t>
            </a:r>
          </a:p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More charts and graphs</a:t>
            </a:r>
          </a:p>
          <a:p>
            <a:pPr marL="0" lvl="0" indent="0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4000" dirty="0" smtClean="0"/>
              <a:t>Still very coachable</a:t>
            </a:r>
          </a:p>
        </p:txBody>
      </p:sp>
    </p:spTree>
    <p:extLst>
      <p:ext uri="{BB962C8B-B14F-4D97-AF65-F5344CB8AC3E}">
        <p14:creationId xmlns:p14="http://schemas.microsoft.com/office/powerpoint/2010/main" val="35519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Topics </a:t>
            </a:r>
            <a:r>
              <a:rPr lang="en-US" sz="2400" dirty="0" smtClean="0"/>
              <a:t>– Same topics, different spin</a:t>
            </a:r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4648200" y="4108243"/>
            <a:ext cx="4434841" cy="2170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. A function </a:t>
            </a:r>
            <a:r>
              <a:rPr lang="en-US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) is defined as </a:t>
            </a:r>
            <a:r>
              <a:rPr lang="en-US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) = -8</a:t>
            </a:r>
            <a:r>
              <a:rPr lang="en-US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x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What is </a:t>
            </a: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(-3) ?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 defTabSz="457200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b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A.</a:t>
            </a: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  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–72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B.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    72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C. 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192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D.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–576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  <a:p>
            <a:pPr marL="327025" indent="-287338">
              <a:lnSpc>
                <a:spcPct val="90000"/>
              </a:lnSpc>
              <a:spcBef>
                <a:spcPts val="450"/>
              </a:spcBef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E.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  576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648200" y="1422514"/>
            <a:ext cx="4206240" cy="2417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rPr>
              <a:t>2. </a:t>
            </a:r>
            <a:r>
              <a:rPr lang="en-US" dirty="0"/>
              <a:t>If the function </a:t>
            </a:r>
            <a:r>
              <a:rPr lang="en-US" i="1" dirty="0"/>
              <a:t>f </a:t>
            </a:r>
            <a:r>
              <a:rPr lang="en-US" dirty="0"/>
              <a:t>is defined by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/>
              <a:t>3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4, then 2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+ 4 =</a:t>
            </a:r>
          </a:p>
          <a:p>
            <a:endParaRPr lang="en-US" dirty="0"/>
          </a:p>
          <a:p>
            <a:r>
              <a:rPr lang="en-US" dirty="0"/>
              <a:t>(A) 5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/>
              <a:t>(B) 5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(C) 6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/>
              <a:t>(D) 6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(E) 6</a:t>
            </a:r>
            <a:r>
              <a:rPr lang="en-US" i="1" dirty="0"/>
              <a:t>x </a:t>
            </a:r>
            <a:r>
              <a:rPr lang="en-US" i="1" dirty="0" smtClean="0"/>
              <a:t>+ </a:t>
            </a:r>
            <a:r>
              <a:rPr lang="en-US" dirty="0" smtClean="0"/>
              <a:t>12</a:t>
            </a:r>
            <a:endParaRPr lang="en-US" dirty="0">
              <a:solidFill>
                <a:prstClr val="black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" y="1422514"/>
            <a:ext cx="42100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defined by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+ 8, where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constant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In the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-plane,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intersects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-axis 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points (-4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0), (1/2, 0), and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0)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value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–18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B) –2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D)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598" y="3769689"/>
            <a:ext cx="1296634" cy="338554"/>
          </a:xfrm>
          <a:prstGeom prst="rect">
            <a:avLst/>
          </a:prstGeom>
          <a:solidFill>
            <a:srgbClr val="00A9D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1078757"/>
            <a:ext cx="1296634" cy="338554"/>
          </a:xfrm>
          <a:prstGeom prst="rect">
            <a:avLst/>
          </a:prstGeom>
          <a:solidFill>
            <a:srgbClr val="FF00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50" y="1083960"/>
            <a:ext cx="1296634" cy="338554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New SAT</a:t>
            </a:r>
          </a:p>
        </p:txBody>
      </p:sp>
    </p:spTree>
    <p:extLst>
      <p:ext uri="{BB962C8B-B14F-4D97-AF65-F5344CB8AC3E}">
        <p14:creationId xmlns:p14="http://schemas.microsoft.com/office/powerpoint/2010/main" val="23763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42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 Placeholder 10"/>
          <p:cNvSpPr>
            <a:spLocks noGrp="1"/>
          </p:cNvSpPr>
          <p:nvPr/>
        </p:nvSpPr>
        <p:spPr bwMode="auto">
          <a:xfrm>
            <a:off x="-16043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Title 21"/>
          <p:cNvSpPr>
            <a:spLocks noGrp="1"/>
          </p:cNvSpPr>
          <p:nvPr/>
        </p:nvSpPr>
        <p:spPr bwMode="auto">
          <a:xfrm>
            <a:off x="24062" y="5791200"/>
            <a:ext cx="9144000" cy="9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Arial" pitchFamily="34" charset="0"/>
              </a:rPr>
              <a:t>Reading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3074" name="Picture 2" descr="https://scontent-lga.xx.fbcdn.net/hphotos-xpf1/v/t1.0-9/11002504_10153096410776740_2372034440502349721_n.jpg?oh=2cd9abe7ffcdc00810ad600171b2f985&amp;oe=55FC0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06387"/>
            <a:ext cx="6388100" cy="53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4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588" y="5190149"/>
            <a:ext cx="9145588" cy="1390261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7873"/>
              </p:ext>
            </p:extLst>
          </p:nvPr>
        </p:nvGraphicFramePr>
        <p:xfrm>
          <a:off x="1188720" y="1486116"/>
          <a:ext cx="6995160" cy="3534794"/>
        </p:xfrm>
        <a:graphic>
          <a:graphicData uri="http://schemas.openxmlformats.org/drawingml/2006/table">
            <a:tbl>
              <a:tblPr/>
              <a:tblGrid>
                <a:gridCol w="3429000"/>
                <a:gridCol w="1280160"/>
                <a:gridCol w="1234440"/>
                <a:gridCol w="1051560"/>
              </a:tblGrid>
              <a:tr h="5410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SAT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New SAT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400"/>
                    </a:solidFill>
                  </a:tcPr>
                </a:tc>
              </a:tr>
              <a:tr h="9439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Reading Comprehension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8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8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3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Vocabulary in context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8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8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3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Vocabulary out of context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8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8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10"/>
          <p:cNvSpPr>
            <a:spLocks noGrp="1"/>
          </p:cNvSpPr>
          <p:nvPr/>
        </p:nvSpPr>
        <p:spPr bwMode="auto">
          <a:xfrm>
            <a:off x="0" y="533581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They test the same verbal topics but the OLD SAT explicitly tested “advanced” vocabulary out of context.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Comprehension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550" y="234950"/>
            <a:ext cx="8739378" cy="731838"/>
          </a:xfrm>
        </p:spPr>
        <p:txBody>
          <a:bodyPr/>
          <a:lstStyle/>
          <a:p>
            <a:r>
              <a:rPr lang="en-US" dirty="0" smtClean="0"/>
              <a:t>New SAT Reading – </a:t>
            </a:r>
            <a:r>
              <a:rPr lang="en-US" sz="2800" dirty="0" smtClean="0"/>
              <a:t>Vocabulary in context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-1588" y="5346034"/>
            <a:ext cx="9145588" cy="11430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 Placeholder 10"/>
          <p:cNvSpPr>
            <a:spLocks noGrp="1"/>
          </p:cNvSpPr>
          <p:nvPr/>
        </p:nvSpPr>
        <p:spPr bwMode="auto">
          <a:xfrm>
            <a:off x="0" y="534603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More common words tested in uncommon ways.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024" b="25737"/>
          <a:stretch/>
        </p:blipFill>
        <p:spPr>
          <a:xfrm>
            <a:off x="209550" y="1432560"/>
            <a:ext cx="7706794" cy="1884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389" y="3139992"/>
            <a:ext cx="4924950" cy="2001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0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 Reading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28750"/>
            <a:ext cx="5153025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786348"/>
            <a:ext cx="5191125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13" y="2207499"/>
            <a:ext cx="5105400" cy="1400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9" y="1341860"/>
            <a:ext cx="5269424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n-US" b="1" spc="300" dirty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	</a:t>
            </a:r>
            <a:r>
              <a:rPr lang="en-US" b="1" spc="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A Classic Battle </a:t>
            </a:r>
            <a:endParaRPr lang="en-US" sz="4800" b="1" spc="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4660" y="16280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Business to Consumer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Business to Business</a:t>
            </a:r>
          </a:p>
        </p:txBody>
      </p:sp>
    </p:spTree>
    <p:extLst>
      <p:ext uri="{BB962C8B-B14F-4D97-AF65-F5344CB8AC3E}">
        <p14:creationId xmlns:p14="http://schemas.microsoft.com/office/powerpoint/2010/main" val="38808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1278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SAT Reading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832"/>
            <a:ext cx="4693933" cy="4479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374" y="2110440"/>
            <a:ext cx="4823118" cy="2732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695950"/>
            <a:ext cx="9144000" cy="116205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42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 Placeholder 10"/>
          <p:cNvSpPr>
            <a:spLocks noGrp="1"/>
          </p:cNvSpPr>
          <p:nvPr/>
        </p:nvSpPr>
        <p:spPr bwMode="auto">
          <a:xfrm>
            <a:off x="-16043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Title 21"/>
          <p:cNvSpPr>
            <a:spLocks noGrp="1"/>
          </p:cNvSpPr>
          <p:nvPr/>
        </p:nvSpPr>
        <p:spPr bwMode="auto">
          <a:xfrm>
            <a:off x="24062" y="5867400"/>
            <a:ext cx="9144000" cy="8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defTabSz="914400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Arial" pitchFamily="34" charset="0"/>
              </a:rPr>
              <a:t>English and Writing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Picture 2" descr="https://fbcdn-sphotos-f-a.akamaihd.net/hphotos-ak-xap1/v/t1.0-9/11113915_10153235742566740_3928164140611586285_n.png?oh=4150ee2fd143252073efec810284f89d&amp;oe=55C392EE&amp;__gda__=1442820027_b163ea37e4035d463ce77caa74f886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05" y="180975"/>
            <a:ext cx="6412787" cy="53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4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8759"/>
              </p:ext>
            </p:extLst>
          </p:nvPr>
        </p:nvGraphicFramePr>
        <p:xfrm>
          <a:off x="735012" y="1529935"/>
          <a:ext cx="6525020" cy="4358640"/>
        </p:xfrm>
        <a:graphic>
          <a:graphicData uri="http://schemas.openxmlformats.org/drawingml/2006/table">
            <a:tbl>
              <a:tblPr/>
              <a:tblGrid>
                <a:gridCol w="3508075"/>
                <a:gridCol w="1726536"/>
                <a:gridCol w="1290409"/>
              </a:tblGrid>
              <a:tr h="5586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Grammar Rules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New SAT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400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Verbs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Pronouns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Adjectives/Adverbs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Comparisons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Punctuation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8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Modifiers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Grammar Rules </a:t>
            </a:r>
            <a:r>
              <a:rPr lang="en-US" sz="2400" dirty="0" smtClean="0"/>
              <a:t>-  Same ‘ole same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2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sz="2400" dirty="0" smtClean="0"/>
              <a:t>– Grammar in context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00" r="4178" b="3303"/>
          <a:stretch/>
        </p:blipFill>
        <p:spPr>
          <a:xfrm>
            <a:off x="128337" y="1226719"/>
            <a:ext cx="6416842" cy="4227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66" y="4398293"/>
            <a:ext cx="3498247" cy="16495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97" t="5328"/>
          <a:stretch/>
        </p:blipFill>
        <p:spPr>
          <a:xfrm>
            <a:off x="144378" y="1359566"/>
            <a:ext cx="7207180" cy="43353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SAT </a:t>
            </a:r>
            <a:r>
              <a:rPr lang="en-US" sz="2400" dirty="0" smtClean="0"/>
              <a:t>– Grammar in context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312" y="4546173"/>
            <a:ext cx="3355701" cy="1597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588" y="5638800"/>
            <a:ext cx="9145588" cy="94161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87928"/>
              </p:ext>
            </p:extLst>
          </p:nvPr>
        </p:nvGraphicFramePr>
        <p:xfrm>
          <a:off x="1146492" y="1414422"/>
          <a:ext cx="5839778" cy="4011018"/>
        </p:xfrm>
        <a:graphic>
          <a:graphicData uri="http://schemas.openxmlformats.org/drawingml/2006/table">
            <a:tbl>
              <a:tblPr/>
              <a:tblGrid>
                <a:gridCol w="3087053"/>
                <a:gridCol w="1066800"/>
                <a:gridCol w="1685925"/>
              </a:tblGrid>
              <a:tr h="5849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New SAT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4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Time allotted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40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mins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50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Mins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Optional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Make an argument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3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Analyze an argument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Scored separately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A big factor in admissions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10"/>
          <p:cNvSpPr>
            <a:spLocks noGrp="1"/>
          </p:cNvSpPr>
          <p:nvPr/>
        </p:nvSpPr>
        <p:spPr bwMode="auto">
          <a:xfrm>
            <a:off x="0" y="5819774"/>
            <a:ext cx="9144000" cy="7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 recommend that all students take the Essay in case a school they want to apply to requires it.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343524"/>
            <a:ext cx="9144000" cy="149542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>
              <a:defRPr/>
            </a:pPr>
            <a:endParaRPr lang="en-US" sz="42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 Placeholder 10"/>
          <p:cNvSpPr>
            <a:spLocks noGrp="1"/>
          </p:cNvSpPr>
          <p:nvPr/>
        </p:nvSpPr>
        <p:spPr bwMode="auto">
          <a:xfrm>
            <a:off x="-16043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Title 21"/>
          <p:cNvSpPr>
            <a:spLocks noGrp="1"/>
          </p:cNvSpPr>
          <p:nvPr/>
        </p:nvSpPr>
        <p:spPr bwMode="auto">
          <a:xfrm>
            <a:off x="24062" y="5505450"/>
            <a:ext cx="9144000" cy="124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14400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Arial" pitchFamily="34" charset="0"/>
              </a:rPr>
              <a:t>Science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AutoShape 4" descr="Image result for BELL CURVE FU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BELL CURVE FUN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s://scontent-iad.xx.fbcdn.net/hphotos-xpt1/v/t1.0-9/10255294_10152698532016022_4524639773773810661_n.jpg?oh=d380cf856258c0804618bec4be155b73&amp;oe=56035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0" y="312738"/>
            <a:ext cx="6972844" cy="47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7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 Science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4926013"/>
            <a:ext cx="1133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55" y="1410504"/>
            <a:ext cx="2798020" cy="262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85662"/>
            <a:ext cx="2567759" cy="1917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2490"/>
          <a:stretch/>
        </p:blipFill>
        <p:spPr>
          <a:xfrm>
            <a:off x="2849967" y="1401186"/>
            <a:ext cx="2847749" cy="22990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b="6814"/>
          <a:stretch/>
        </p:blipFill>
        <p:spPr>
          <a:xfrm>
            <a:off x="3107589" y="3980880"/>
            <a:ext cx="2692134" cy="23274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84170" t="145388" r="-77412" b="-137835"/>
          <a:stretch/>
        </p:blipFill>
        <p:spPr>
          <a:xfrm>
            <a:off x="5943591" y="4883071"/>
            <a:ext cx="3742850" cy="1409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r="6636"/>
          <a:stretch/>
        </p:blipFill>
        <p:spPr>
          <a:xfrm>
            <a:off x="5679534" y="4675224"/>
            <a:ext cx="3324982" cy="13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SAT Science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4170" t="145388" r="-77412" b="-137835"/>
          <a:stretch/>
        </p:blipFill>
        <p:spPr>
          <a:xfrm>
            <a:off x="5943591" y="4883071"/>
            <a:ext cx="3742850" cy="1409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1291194"/>
            <a:ext cx="5782150" cy="3449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2616"/>
            <a:ext cx="31908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538314"/>
            <a:ext cx="9144000" cy="1028137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 Placeholder 10"/>
          <p:cNvSpPr>
            <a:spLocks noGrp="1"/>
          </p:cNvSpPr>
          <p:nvPr/>
        </p:nvSpPr>
        <p:spPr bwMode="auto">
          <a:xfrm>
            <a:off x="-381000" y="5575852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-128"/>
                <a:cs typeface="Arial" pitchFamily="34" charset="0"/>
                <a:sym typeface="Arial" pitchFamily="34" charset="0"/>
              </a:rPr>
              <a:t>Planning for and scheduling college admission testing is key.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7306" y="1293314"/>
            <a:ext cx="1375830" cy="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9pPr>
          </a:lstStyle>
          <a:p>
            <a:pPr algn="l"/>
            <a:r>
              <a:rPr lang="en-US" sz="3600" dirty="0" smtClean="0">
                <a:solidFill>
                  <a:prstClr val="black"/>
                </a:solidFill>
              </a:rPr>
              <a:t>ACT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2" name="Picture 11" descr="tpr_circle_blu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6" y="1406109"/>
            <a:ext cx="2201410" cy="47415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77306" y="1909886"/>
            <a:ext cx="2049599" cy="32952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Feb*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April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June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September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October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December</a:t>
            </a:r>
            <a:endParaRPr lang="en-US" sz="2400" u="sng" dirty="0" smtClean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403621" y="1293314"/>
            <a:ext cx="1375830" cy="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9pPr>
          </a:lstStyle>
          <a:p>
            <a:pPr algn="l"/>
            <a:r>
              <a:rPr lang="en-US" sz="3600" dirty="0" smtClean="0">
                <a:solidFill>
                  <a:prstClr val="black"/>
                </a:solidFill>
              </a:rPr>
              <a:t>SAT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1" name="Picture 20" descr="tpr_circle_blu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31" y="1398752"/>
            <a:ext cx="2201410" cy="47415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3403621" y="1909886"/>
            <a:ext cx="2535358" cy="32952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May 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June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October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November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December</a:t>
            </a:r>
          </a:p>
          <a:p>
            <a:pPr>
              <a:buClr>
                <a:prstClr val="black"/>
              </a:buClr>
              <a:buFont typeface="Arial" charset="0"/>
              <a:buBlip>
                <a:blip r:embed="rId4"/>
              </a:buBlip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January </a:t>
            </a:r>
            <a:r>
              <a:rPr lang="en-US" sz="2400" b="1" dirty="0" smtClean="0">
                <a:solidFill>
                  <a:srgbClr val="FF008C"/>
                </a:solidFill>
              </a:rPr>
              <a:t>2016</a:t>
            </a:r>
            <a:endParaRPr lang="en-US" sz="2400" b="1" dirty="0">
              <a:solidFill>
                <a:srgbClr val="FF008C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29936" y="1293314"/>
            <a:ext cx="1375830" cy="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/>
                <a:ea typeface="+mj-ea"/>
                <a:cs typeface="Arial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9pPr>
          </a:lstStyle>
          <a:p>
            <a:pPr algn="l"/>
            <a:r>
              <a:rPr lang="en-US" sz="3600" dirty="0" smtClean="0">
                <a:solidFill>
                  <a:prstClr val="black"/>
                </a:solidFill>
              </a:rPr>
              <a:t>rSAT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4" name="Picture 23" descr="tpr_circle_blu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80" y="1398195"/>
            <a:ext cx="2201410" cy="474154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5938980" y="1909886"/>
            <a:ext cx="2240556" cy="3779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March </a:t>
            </a:r>
            <a:r>
              <a:rPr lang="en-US" altLang="en-US" sz="2400" b="1" dirty="0" smtClean="0">
                <a:solidFill>
                  <a:srgbClr val="92D400"/>
                </a:solidFill>
                <a:cs typeface="Arial Bold" pitchFamily="34" charset="0"/>
              </a:rPr>
              <a:t>2016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May 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June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October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November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December</a:t>
            </a:r>
          </a:p>
          <a:p>
            <a:pPr marL="0" indent="0">
              <a:spcBef>
                <a:spcPts val="0"/>
              </a:spcBef>
              <a:buFont typeface="Arial" charset="0"/>
              <a:buBlip>
                <a:blip r:embed="rId5"/>
              </a:buBlip>
              <a:defRPr/>
            </a:pPr>
            <a:r>
              <a:rPr lang="en-US" altLang="en-US" sz="2400" dirty="0" smtClean="0">
                <a:solidFill>
                  <a:prstClr val="black"/>
                </a:solidFill>
                <a:cs typeface="Arial Bold" pitchFamily="34" charset="0"/>
              </a:rPr>
              <a:t>January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516" y="240054"/>
            <a:ext cx="8526463" cy="731838"/>
          </a:xfrm>
        </p:spPr>
        <p:txBody>
          <a:bodyPr/>
          <a:lstStyle/>
          <a:p>
            <a:r>
              <a:rPr lang="en-US" dirty="0" smtClean="0"/>
              <a:t>Testing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63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0572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6160" y="1417638"/>
            <a:ext cx="8229600" cy="47533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No </a:t>
            </a:r>
            <a:r>
              <a:rPr lang="en-US" sz="2400" dirty="0"/>
              <a:t>penalty for wrong answers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4 answer choices on multiple-choice questions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Essay is optional and comes at the end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Include advanced math topics (Algebra II and Trigonometry)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Grammar questions look almost exactly the same and include punctuation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Without essays, both are about 3 hours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Require interpretation of charts and </a:t>
            </a:r>
            <a:r>
              <a:rPr lang="en-US" sz="2400" dirty="0" smtClean="0"/>
              <a:t>graphs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Say they are testing science, but don’t really test science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Give all sorts of sub-scores that few will really care about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</a:t>
            </a:r>
            <a:r>
              <a:rPr lang="en-US" sz="2400" dirty="0" smtClean="0"/>
              <a:t>urricula-aligned tests primed for use by states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846" y="5165574"/>
            <a:ext cx="795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0960" y="144080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ea typeface="ＭＳ Ｐゴシック" charset="-128"/>
              </a:rPr>
              <a:t>How are the ACT and the </a:t>
            </a:r>
            <a:r>
              <a:rPr lang="en-US" sz="2400" b="1" dirty="0" smtClean="0">
                <a:solidFill>
                  <a:prstClr val="black"/>
                </a:solidFill>
              </a:rPr>
              <a:t>New</a:t>
            </a:r>
            <a:r>
              <a:rPr lang="en-US" sz="2400" b="1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sz="2400" b="1" dirty="0">
                <a:solidFill>
                  <a:prstClr val="black"/>
                </a:solidFill>
                <a:ea typeface="ＭＳ Ｐゴシック" charset="-128"/>
              </a:rPr>
              <a:t>SAT similar?</a:t>
            </a:r>
          </a:p>
        </p:txBody>
      </p:sp>
      <p:pic>
        <p:nvPicPr>
          <p:cNvPr id="16" name="Picture 15" descr="tpr_star_blue_rgb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2571" y="1417638"/>
            <a:ext cx="609600" cy="50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5250"/>
            <a:ext cx="8229600" cy="96202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sincerest form </a:t>
            </a:r>
            <a:r>
              <a:rPr lang="en-US" dirty="0"/>
              <a:t>of </a:t>
            </a:r>
            <a:r>
              <a:rPr lang="en-US" dirty="0" smtClean="0"/>
              <a:t>flattery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40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krugerpark.com/blog/wp-content/uploads/2012/04/Richard-Mil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"/>
          <a:stretch/>
        </p:blipFill>
        <p:spPr bwMode="auto">
          <a:xfrm>
            <a:off x="-19049" y="-48767"/>
            <a:ext cx="9163050" cy="5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1"/>
          <p:cNvSpPr>
            <a:spLocks noGrp="1"/>
          </p:cNvSpPr>
          <p:nvPr/>
        </p:nvSpPr>
        <p:spPr bwMode="auto">
          <a:xfrm>
            <a:off x="0" y="5020271"/>
            <a:ext cx="952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9050" y="5306022"/>
            <a:ext cx="9163050" cy="1600200"/>
          </a:xfrm>
          <a:prstGeom prst="rect">
            <a:avLst/>
          </a:prstGeom>
          <a:solidFill>
            <a:srgbClr val="FFFF00">
              <a:alpha val="5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200" dirty="0">
              <a:solidFill>
                <a:prstClr val="white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tprlogo NEW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91" y="5578882"/>
            <a:ext cx="2012840" cy="1041125"/>
          </a:xfrm>
          <a:prstGeom prst="rect">
            <a:avLst/>
          </a:prstGeom>
        </p:spPr>
      </p:pic>
      <p:sp>
        <p:nvSpPr>
          <p:cNvPr id="13" name="Title 21"/>
          <p:cNvSpPr>
            <a:spLocks noGrp="1"/>
          </p:cNvSpPr>
          <p:nvPr/>
        </p:nvSpPr>
        <p:spPr bwMode="auto">
          <a:xfrm>
            <a:off x="0" y="5601892"/>
            <a:ext cx="7315200" cy="8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We Got You! 	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1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18253" b="19997"/>
          <a:stretch/>
        </p:blipFill>
        <p:spPr>
          <a:xfrm>
            <a:off x="-32084" y="0"/>
            <a:ext cx="9176084" cy="6638330"/>
          </a:xfrm>
          <a:prstGeom prst="rect">
            <a:avLst/>
          </a:prstGeom>
        </p:spPr>
      </p:pic>
      <p:sp>
        <p:nvSpPr>
          <p:cNvPr id="7" name="Title 21"/>
          <p:cNvSpPr>
            <a:spLocks noGrp="1"/>
          </p:cNvSpPr>
          <p:nvPr/>
        </p:nvSpPr>
        <p:spPr bwMode="auto">
          <a:xfrm>
            <a:off x="0" y="5020271"/>
            <a:ext cx="952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9050" y="5020272"/>
            <a:ext cx="9163050" cy="1600200"/>
          </a:xfrm>
          <a:prstGeom prst="rect">
            <a:avLst/>
          </a:prstGeom>
          <a:solidFill>
            <a:srgbClr val="FFFF00">
              <a:alpha val="5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200" dirty="0">
              <a:solidFill>
                <a:prstClr val="white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tprlogo NEW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331696"/>
            <a:ext cx="2012840" cy="104112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/>
        </p:nvSpPr>
        <p:spPr bwMode="auto">
          <a:xfrm>
            <a:off x="76200" y="5706071"/>
            <a:ext cx="9067799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Executive Director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Chris.Piane@review.com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Title 21"/>
          <p:cNvSpPr>
            <a:spLocks noGrp="1"/>
          </p:cNvSpPr>
          <p:nvPr/>
        </p:nvSpPr>
        <p:spPr bwMode="auto">
          <a:xfrm>
            <a:off x="0" y="4935141"/>
            <a:ext cx="6473952" cy="107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Chris Piane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1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outhofatlantavapes.com/wp-content/uploads/2014/04/melons2_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6703" b="239"/>
          <a:stretch/>
        </p:blipFill>
        <p:spPr bwMode="auto">
          <a:xfrm>
            <a:off x="-302134" y="-3"/>
            <a:ext cx="10051778" cy="7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0" y="-2"/>
            <a:ext cx="9144000" cy="1814951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200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0" y="1"/>
            <a:ext cx="9749644" cy="983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90771" bIns="38100"/>
          <a:lstStyle/>
          <a:p>
            <a:pPr marL="14288">
              <a:spcBef>
                <a:spcPts val="2100"/>
              </a:spcBef>
              <a:tabLst>
                <a:tab pos="914400" algn="l"/>
                <a:tab pos="965200" algn="l"/>
              </a:tabLst>
            </a:pPr>
            <a:r>
              <a:rPr lang="en-US" sz="6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Admission testing</a:t>
            </a:r>
            <a:endParaRPr lang="en-US" sz="6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 Black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8395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algn="ctr">
              <a:spcBef>
                <a:spcPts val="2100"/>
              </a:spcBef>
              <a:tabLst>
                <a:tab pos="914400" algn="l"/>
                <a:tab pos="96520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The ACT and New SAT are different variations of the same basic thing.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 Black" pitchFamily="34" charset="0"/>
            </a:endParaRPr>
          </a:p>
        </p:txBody>
      </p:sp>
      <p:sp>
        <p:nvSpPr>
          <p:cNvPr id="9" name="AutoShape 6" descr="http://thumb101.shutterstock.com/display_pic_with_logo/2394476/243307297/stock-photo-sorted-nuts-in-white-bowls-on-wooden-background-from-left-cashew-walnut-almond-2433072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nuts, different flavors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12759"/>
              </p:ext>
            </p:extLst>
          </p:nvPr>
        </p:nvGraphicFramePr>
        <p:xfrm>
          <a:off x="711807" y="1770690"/>
          <a:ext cx="7404116" cy="4389832"/>
        </p:xfrm>
        <a:graphic>
          <a:graphicData uri="http://schemas.openxmlformats.org/drawingml/2006/table">
            <a:tbl>
              <a:tblPr/>
              <a:tblGrid>
                <a:gridCol w="4610154"/>
                <a:gridCol w="906860"/>
                <a:gridCol w="1887102"/>
              </a:tblGrid>
              <a:tr h="5061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New SAT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400"/>
                    </a:solidFill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Tests math introduced in 8 – 11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 grades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Tests reading comprehension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Tests grammar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Aggressively timed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Primarily multiple choice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Norm-referenced, “bell-curved” 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Required by most colleges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9D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4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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Reflects how well you do in school</a:t>
                      </a:r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9D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4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39126" y="6526578"/>
            <a:ext cx="1296634" cy="338554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New SAT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8674" y="6541563"/>
            <a:ext cx="1296634" cy="338554"/>
          </a:xfrm>
          <a:prstGeom prst="rect">
            <a:avLst/>
          </a:prstGeom>
          <a:solidFill>
            <a:srgbClr val="00A9D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681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31576"/>
              </p:ext>
            </p:extLst>
          </p:nvPr>
        </p:nvGraphicFramePr>
        <p:xfrm>
          <a:off x="431798" y="1359077"/>
          <a:ext cx="8280403" cy="4856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39443"/>
                <a:gridCol w="2807189"/>
                <a:gridCol w="35337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Old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 SAT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Length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hours, 45 minutes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hours, 50 minutes</a:t>
                      </a:r>
                      <a:r>
                        <a:rPr lang="en-US" sz="1800" dirty="0" smtClean="0"/>
                        <a:t> (with essay)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Timing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Many short sections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Few longer</a:t>
                      </a:r>
                      <a:r>
                        <a:rPr lang="en-US" sz="1800" baseline="0" dirty="0" smtClean="0"/>
                        <a:t> sections, More time per section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Overall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content, but trickier language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Harder content,</a:t>
                      </a:r>
                      <a:r>
                        <a:rPr lang="en-US" sz="1800" baseline="0" dirty="0" smtClean="0"/>
                        <a:t> but more straightforward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Scoring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200-800 per section and then added together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 – 800 for Math</a:t>
                      </a:r>
                      <a:r>
                        <a:rPr lang="en-US" sz="1800" baseline="0" dirty="0" smtClean="0"/>
                        <a:t> and 200 – 800 for Reading/Writing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Penalty for Wrong Answer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Deducts ¼ point for every wrong-multiple choice answer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penalty</a:t>
                      </a:r>
                      <a:r>
                        <a:rPr lang="en-US" sz="1800" baseline="0" dirty="0" smtClean="0"/>
                        <a:t> for wrong answers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Answer</a:t>
                      </a:r>
                      <a:r>
                        <a:rPr lang="en-US" sz="1800" b="1" baseline="0" dirty="0" smtClean="0"/>
                        <a:t> choices on multiple choice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Calculators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</a:t>
                      </a:r>
                      <a:r>
                        <a:rPr lang="en-US" sz="1800" baseline="0" dirty="0" smtClean="0"/>
                        <a:t> be used on all math questions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Can be used on some math questions, but not on others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33268"/>
            <a:ext cx="9144001" cy="681132"/>
          </a:xfrm>
        </p:spPr>
        <p:txBody>
          <a:bodyPr/>
          <a:lstStyle/>
          <a:p>
            <a:r>
              <a:rPr lang="en-US" dirty="0" smtClean="0"/>
              <a:t>Changes to the SAT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5567" y="6519446"/>
            <a:ext cx="1296634" cy="338554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New SAT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5064" y="6519446"/>
            <a:ext cx="1296634" cy="338554"/>
          </a:xfrm>
          <a:prstGeom prst="rect">
            <a:avLst/>
          </a:prstGeom>
          <a:solidFill>
            <a:srgbClr val="FF008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28560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Math topics are tested?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57858"/>
              </p:ext>
            </p:extLst>
          </p:nvPr>
        </p:nvGraphicFramePr>
        <p:xfrm>
          <a:off x="4838700" y="1753127"/>
          <a:ext cx="3981806" cy="4260675"/>
        </p:xfrm>
        <a:graphic>
          <a:graphicData uri="http://schemas.openxmlformats.org/drawingml/2006/table">
            <a:tbl>
              <a:tblPr/>
              <a:tblGrid>
                <a:gridCol w="1141070"/>
                <a:gridCol w="1524000"/>
                <a:gridCol w="1316736"/>
              </a:tblGrid>
              <a:tr h="76684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New SAT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68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Section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Section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Time per Section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3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Reading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65 minutes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Writing and Language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35 minutes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Math – no calculator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25 minutes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Math - calculator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55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Essay (optional)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50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42592"/>
              </p:ext>
            </p:extLst>
          </p:nvPr>
        </p:nvGraphicFramePr>
        <p:xfrm>
          <a:off x="399362" y="1753127"/>
          <a:ext cx="4173432" cy="4274186"/>
        </p:xfrm>
        <a:graphic>
          <a:graphicData uri="http://schemas.openxmlformats.org/drawingml/2006/table">
            <a:tbl>
              <a:tblPr/>
              <a:tblGrid>
                <a:gridCol w="1137624"/>
                <a:gridCol w="1682496"/>
                <a:gridCol w="1353312"/>
              </a:tblGrid>
              <a:tr h="76684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68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Section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Section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Time per Section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2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English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  <a:sym typeface="Wingdings" pitchFamily="2" charset="2"/>
                        </a:rPr>
                        <a:t>45 minutes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itchFamily="34" charset="-128"/>
                        <a:cs typeface="+mn-cs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1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Math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60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minutes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Reading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Wingdings" pitchFamily="2" charset="2"/>
                        </a:rPr>
                        <a:t>35 minutes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35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Essay (optional)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Arial" pitchFamily="34" charset="0"/>
                        </a:rPr>
                        <a:t>40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-1" y="233268"/>
            <a:ext cx="9144001" cy="681132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tructured and defined…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6362" y="379680"/>
            <a:ext cx="1806575" cy="719113"/>
          </a:xfrm>
          <a:prstGeom prst="rect">
            <a:avLst/>
          </a:prstGeom>
          <a:solidFill>
            <a:srgbClr val="F8D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34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 smtClean="0"/>
              <a:t>The NEW PSAT</a:t>
            </a:r>
            <a:endParaRPr lang="en-US" sz="5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347"/>
            <a:ext cx="8153400" cy="43200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 smtClean="0"/>
              <a:t>Scored 320-1520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Sum of Evidence-Based Reading and 	Writing and Math (160-760)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 smtClean="0"/>
              <a:t>“Vertical Learning Ladder” to SAT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Scores comparable between PSAT/SAT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 smtClean="0"/>
              <a:t>7 </a:t>
            </a:r>
            <a:r>
              <a:rPr lang="en-US" sz="4000" dirty="0" err="1" smtClean="0"/>
              <a:t>Subscores</a:t>
            </a:r>
            <a:r>
              <a:rPr lang="en-US" sz="4000" dirty="0" smtClean="0"/>
              <a:t> (</a:t>
            </a:r>
            <a:r>
              <a:rPr lang="en-US" sz="4000" dirty="0"/>
              <a:t>1</a:t>
            </a:r>
            <a:r>
              <a:rPr lang="en-US" sz="4000" dirty="0" smtClean="0"/>
              <a:t>-15)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 smtClean="0"/>
              <a:t>2 Cross-Test Scores (8-38)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5657426"/>
            <a:ext cx="1765300" cy="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Bar w Foo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cetonReviewTemplat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DFD"/>
      </a:lt2>
      <a:accent1>
        <a:srgbClr val="FFF021"/>
      </a:accent1>
      <a:accent2>
        <a:srgbClr val="92D400"/>
      </a:accent2>
      <a:accent3>
        <a:srgbClr val="FF008C"/>
      </a:accent3>
      <a:accent4>
        <a:srgbClr val="FF6F00"/>
      </a:accent4>
      <a:accent5>
        <a:srgbClr val="00A9D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letely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 not use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A1548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AAB1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Ba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PrincetonReviewTemplat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DFD"/>
      </a:lt2>
      <a:accent1>
        <a:srgbClr val="FFF021"/>
      </a:accent1>
      <a:accent2>
        <a:srgbClr val="92D400"/>
      </a:accent2>
      <a:accent3>
        <a:srgbClr val="FF008C"/>
      </a:accent3>
      <a:accent4>
        <a:srgbClr val="FF6F00"/>
      </a:accent4>
      <a:accent5>
        <a:srgbClr val="00A9D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rincetonReview">
      <a:dk1>
        <a:sysClr val="windowText" lastClr="000000"/>
      </a:dk1>
      <a:lt1>
        <a:srgbClr val="FFFFFF"/>
      </a:lt1>
      <a:dk2>
        <a:srgbClr val="000000"/>
      </a:dk2>
      <a:lt2>
        <a:srgbClr val="FFFDFD"/>
      </a:lt2>
      <a:accent1>
        <a:srgbClr val="F9DD1F"/>
      </a:accent1>
      <a:accent2>
        <a:srgbClr val="BED72E"/>
      </a:accent2>
      <a:accent3>
        <a:srgbClr val="CD1167"/>
      </a:accent3>
      <a:accent4>
        <a:srgbClr val="F06929"/>
      </a:accent4>
      <a:accent5>
        <a:srgbClr val="007DB1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PrincetonReview">
      <a:dk1>
        <a:sysClr val="windowText" lastClr="000000"/>
      </a:dk1>
      <a:lt1>
        <a:srgbClr val="FFFFFF"/>
      </a:lt1>
      <a:dk2>
        <a:srgbClr val="000000"/>
      </a:dk2>
      <a:lt2>
        <a:srgbClr val="FFFDFD"/>
      </a:lt2>
      <a:accent1>
        <a:srgbClr val="F9DD1F"/>
      </a:accent1>
      <a:accent2>
        <a:srgbClr val="BED72E"/>
      </a:accent2>
      <a:accent3>
        <a:srgbClr val="CD1167"/>
      </a:accent3>
      <a:accent4>
        <a:srgbClr val="F06929"/>
      </a:accent4>
      <a:accent5>
        <a:srgbClr val="007DB1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LSAT MAster 2.pot</Template>
  <TotalTime>28766</TotalTime>
  <Words>1141</Words>
  <Application>Microsoft Office PowerPoint</Application>
  <PresentationFormat>On-screen Show (4:3)</PresentationFormat>
  <Paragraphs>348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64" baseType="lpstr">
      <vt:lpstr>MS PGothic</vt:lpstr>
      <vt:lpstr>MS PGothic</vt:lpstr>
      <vt:lpstr>Arai</vt:lpstr>
      <vt:lpstr>Arial</vt:lpstr>
      <vt:lpstr>Arial Black</vt:lpstr>
      <vt:lpstr>Arial Bold</vt:lpstr>
      <vt:lpstr>Calibri</vt:lpstr>
      <vt:lpstr>Calibri Light</vt:lpstr>
      <vt:lpstr>Courier New</vt:lpstr>
      <vt:lpstr>Gill Sans</vt:lpstr>
      <vt:lpstr>Lucida Grande</vt:lpstr>
      <vt:lpstr>Rockwell Extra Bold</vt:lpstr>
      <vt:lpstr>Times New Roman</vt:lpstr>
      <vt:lpstr>Wingdings</vt:lpstr>
      <vt:lpstr>ヒラギノ角ゴ ProN W3</vt:lpstr>
      <vt:lpstr>Title Bar w Footer Slide</vt:lpstr>
      <vt:lpstr>PrincetonReviewTemplate</vt:lpstr>
      <vt:lpstr>Completely Blank</vt:lpstr>
      <vt:lpstr>Do not use Blank</vt:lpstr>
      <vt:lpstr>Title Bar Slide</vt:lpstr>
      <vt:lpstr>6_PrincetonReviewTemplate</vt:lpstr>
      <vt:lpstr>Office Theme</vt:lpstr>
      <vt:lpstr>1_Office Theme</vt:lpstr>
      <vt:lpstr>PowerPoint Presentation</vt:lpstr>
      <vt:lpstr> Why Did the SAT Change?</vt:lpstr>
      <vt:lpstr> A Classic Battle </vt:lpstr>
      <vt:lpstr>The sincerest form of flattery…</vt:lpstr>
      <vt:lpstr>PowerPoint Presentation</vt:lpstr>
      <vt:lpstr>Same nuts, different flavors</vt:lpstr>
      <vt:lpstr>Changes to the SAT</vt:lpstr>
      <vt:lpstr>PowerPoint Presentation</vt:lpstr>
      <vt:lpstr>The NEW PSAT</vt:lpstr>
      <vt:lpstr>Relationship to SAT</vt:lpstr>
      <vt:lpstr>National Merit Scholarship</vt:lpstr>
      <vt:lpstr>National Merit Scholarship</vt:lpstr>
      <vt:lpstr>National Merit Scholarship</vt:lpstr>
      <vt:lpstr>Score Report Page 1</vt:lpstr>
      <vt:lpstr>Score Report Page 2</vt:lpstr>
      <vt:lpstr>Score Report Page 2</vt:lpstr>
      <vt:lpstr>Score Report Page 2</vt:lpstr>
      <vt:lpstr>Score Report Page 3</vt:lpstr>
      <vt:lpstr>Score Report Page 3</vt:lpstr>
      <vt:lpstr>Score Report Page 4</vt:lpstr>
      <vt:lpstr>New SAT Score Release Delay</vt:lpstr>
      <vt:lpstr>PowerPoint Presentation</vt:lpstr>
      <vt:lpstr>So what’s new? </vt:lpstr>
      <vt:lpstr>Different, not necessarily harder </vt:lpstr>
      <vt:lpstr>Math Topics – Same topics, different spin</vt:lpstr>
      <vt:lpstr>PowerPoint Presentation</vt:lpstr>
      <vt:lpstr>Reading Comprehension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to the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drenno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JChiu</dc:creator>
  <cp:lastModifiedBy>Chris Piane</cp:lastModifiedBy>
  <cp:revision>677</cp:revision>
  <cp:lastPrinted>2015-05-07T17:28:16Z</cp:lastPrinted>
  <dcterms:created xsi:type="dcterms:W3CDTF">2013-01-02T16:46:16Z</dcterms:created>
  <dcterms:modified xsi:type="dcterms:W3CDTF">2016-03-24T13:26:52Z</dcterms:modified>
  <cp:contentStatus/>
</cp:coreProperties>
</file>